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53_403EFA2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7" r:id="rId1"/>
  </p:sldMasterIdLst>
  <p:notesMasterIdLst>
    <p:notesMasterId r:id="rId22"/>
  </p:notesMasterIdLst>
  <p:handoutMasterIdLst>
    <p:handoutMasterId r:id="rId23"/>
  </p:handoutMasterIdLst>
  <p:sldIdLst>
    <p:sldId id="1797" r:id="rId2"/>
    <p:sldId id="1874" r:id="rId3"/>
    <p:sldId id="1875" r:id="rId4"/>
    <p:sldId id="2079" r:id="rId5"/>
    <p:sldId id="2080" r:id="rId6"/>
    <p:sldId id="2089" r:id="rId7"/>
    <p:sldId id="2088" r:id="rId8"/>
    <p:sldId id="2093" r:id="rId9"/>
    <p:sldId id="2099" r:id="rId10"/>
    <p:sldId id="2095" r:id="rId11"/>
    <p:sldId id="2096" r:id="rId12"/>
    <p:sldId id="2097" r:id="rId13"/>
    <p:sldId id="2098" r:id="rId14"/>
    <p:sldId id="2100" r:id="rId15"/>
    <p:sldId id="2059" r:id="rId16"/>
    <p:sldId id="2060" r:id="rId17"/>
    <p:sldId id="2061" r:id="rId18"/>
    <p:sldId id="1865" r:id="rId19"/>
    <p:sldId id="1892" r:id="rId20"/>
    <p:sldId id="1803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EBC10C-B545-2BB3-C571-55140D95BF7A}" name="Raghav Donakanti" initials="RD" userId="S::raghav.donakanti@students.iiit.ac.in::8ac743d8-555b-4386-b384-373bc7d62f68" providerId="AD"/>
  <p188:author id="{169CBB55-591A-3365-EF9E-92969919AFD0}" name="Ponnurangam Kumaraguru" initials="PK" userId="S::pk.guru@iiit.ac.in::c2bc2610-0c6e-4dfc-8497-311072426e73" providerId="AD"/>
  <p188:author id="{039D24C7-4D02-095E-F7AE-3994AE12C128}" name="Priyanshul Govil" initials="PG" userId="S::priyanshul.govil@research.iiit.ac.in::5bbed8f7-2121-484e-a008-933e6f40ac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4FF"/>
    <a:srgbClr val="45AC1A"/>
    <a:srgbClr val="F9E1FF"/>
    <a:srgbClr val="50D9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C1A67A-B47C-404D-8D8A-3DD250677147}" v="348" dt="2024-01-08T00:52:04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728"/>
  </p:normalViewPr>
  <p:slideViewPr>
    <p:cSldViewPr snapToGrid="0">
      <p:cViewPr varScale="1">
        <p:scale>
          <a:sx n="124" d="100"/>
          <a:sy n="124" d="100"/>
        </p:scale>
        <p:origin x="176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modernComment_753_403EFA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19139E-4E9D-4125-8633-42AECA21C6D9}" authorId="{039D24C7-4D02-095E-F7AE-3994AE12C128}" status="resolved" created="2023-12-23T10:01:27.432">
    <pc:sldMkLst xmlns:pc="http://schemas.microsoft.com/office/powerpoint/2013/main/command">
      <pc:docMk/>
      <pc:sldMk cId="1077869095" sldId="1875"/>
    </pc:sldMkLst>
    <p188:replyLst>
      <p188:reply id="{3BAFE100-D4EA-314C-9DE4-375087A97146}" authorId="{169CBB55-591A-3365-EF9E-92969919AFD0}" created="2024-01-02T03:59:00.566">
        <p188:txBody>
          <a:bodyPr/>
          <a:lstStyle/>
          <a:p>
            <a:r>
              <a:rPr lang="en-US"/>
              <a:t>THANKS .. took care.. </a:t>
            </a:r>
          </a:p>
        </p188:txBody>
      </p188:reply>
    </p188:replyLst>
    <p188:txBody>
      <a:bodyPr/>
      <a:lstStyle/>
      <a:p>
        <a:r>
          <a:rPr lang="en-US"/>
          <a:t>[@Ponnurangam Kumaraguru] slide 14 says mid and end sem, but slide 15 does not have that in the grading scheme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8911C-9E6F-9349-AA8C-828BB3D9709E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2E826-76D0-E041-AF94-90439CD231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91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50D8A-AAB3-964D-99E5-BA26F602F79D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0F82A-B685-0D4C-882B-03318B8609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12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0F82A-B685-0D4C-882B-03318B8609D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6265-4DB0-FA45-B75F-30059C73C432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8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370-C227-9241-A71F-E38B51D91119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68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65DE-9B72-A247-B383-561F06D5B024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71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97753"/>
            <a:ext cx="7315200" cy="1406256"/>
          </a:xfrm>
        </p:spPr>
        <p:txBody>
          <a:bodyPr anchor="b">
            <a:normAutofit/>
          </a:bodyPr>
          <a:lstStyle>
            <a:lvl1pPr algn="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14800" y="4767264"/>
            <a:ext cx="2057400" cy="273844"/>
          </a:xfrm>
        </p:spPr>
        <p:txBody>
          <a:bodyPr/>
          <a:lstStyle/>
          <a:p>
            <a:fld id="{25AA6265-4DB0-FA45-B75F-30059C73C432}" type="datetime1">
              <a:rPr lang="en-US" smtClean="0"/>
              <a:pPr/>
              <a:t>1/31/2024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2317221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371600" y="2514600"/>
            <a:ext cx="6400800" cy="13144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84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9A07-4898-904E-A275-A7DAA3332C00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7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EB9D-0D87-7A40-A394-2BF36BFFD56A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4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E72C-71F0-A843-8D47-9D11E90B96D8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19BF-021B-0E49-B2A6-5E63BEB02D20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6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2AC4-F57F-654F-AF33-6EC318AB8F27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4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A1C3D-5D5D-EE4C-BA66-69F6463C2A0D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3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94B5-94B3-BE44-9F82-444CBFA6DCA8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7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E720-703F-AA48-B5FD-CAEB26C9CF96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AAADC-95E9-F045-8DD1-7573E4EA7ABF}" type="datetime1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19224-340E-4140-A4D7-BC85D1049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49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richardcngo/visualizing-the-deep-learning-revolution-722098eb9c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53_403EFA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15136" y="797753"/>
            <a:ext cx="6785864" cy="1406256"/>
          </a:xfrm>
        </p:spPr>
        <p:txBody>
          <a:bodyPr>
            <a:normAutofit/>
          </a:bodyPr>
          <a:lstStyle/>
          <a:p>
            <a:pPr algn="ctr"/>
            <a:r>
              <a:rPr lang="en-IN">
                <a:solidFill>
                  <a:schemeClr val="bg1"/>
                </a:solidFill>
                <a:highlight>
                  <a:srgbClr val="C0C0C0"/>
                </a:highlight>
              </a:rPr>
              <a:t>CS7.405 Responsible &amp; Safe AI Systems</a:t>
            </a:r>
            <a:endParaRPr lang="en-US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D7146FD-2D5F-7E47-AA90-5D2731D58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25021"/>
            <a:ext cx="276998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E354555-2193-654D-81FD-CEBF8DCD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13" y="4737347"/>
            <a:ext cx="253642" cy="2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0E1C841-5FE2-CB44-902D-2CD78051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8" y="4747055"/>
            <a:ext cx="279369" cy="2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9E8A96CA-D159-F74D-AB98-F437BC03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31990"/>
            <a:ext cx="279368" cy="2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1F0FD9-4BF9-C049-8E43-3B6335F28362}"/>
              </a:ext>
            </a:extLst>
          </p:cNvPr>
          <p:cNvSpPr txBox="1"/>
          <p:nvPr/>
        </p:nvSpPr>
        <p:spPr>
          <a:xfrm>
            <a:off x="4111737" y="4731990"/>
            <a:ext cx="9396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@</a:t>
            </a:r>
            <a:r>
              <a:rPr lang="en-US" sz="1350" err="1">
                <a:solidFill>
                  <a:schemeClr val="bg1"/>
                </a:solidFill>
              </a:rPr>
              <a:t>ponguru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4275C-90C2-A545-B768-5E48784066F0}"/>
              </a:ext>
            </a:extLst>
          </p:cNvPr>
          <p:cNvSpPr txBox="1"/>
          <p:nvPr/>
        </p:nvSpPr>
        <p:spPr>
          <a:xfrm>
            <a:off x="1096370" y="4731990"/>
            <a:ext cx="909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err="1">
                <a:solidFill>
                  <a:schemeClr val="bg1"/>
                </a:solidFill>
              </a:rPr>
              <a:t>pk.profgiri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2C75D-6967-FE43-BA69-89E4C6B4B6F7}"/>
              </a:ext>
            </a:extLst>
          </p:cNvPr>
          <p:cNvSpPr txBox="1"/>
          <p:nvPr/>
        </p:nvSpPr>
        <p:spPr>
          <a:xfrm>
            <a:off x="2516301" y="4731990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</a:rPr>
              <a:t>/in/</a:t>
            </a:r>
            <a:r>
              <a:rPr lang="en-US" sz="1350" err="1">
                <a:solidFill>
                  <a:schemeClr val="bg1"/>
                </a:solidFill>
              </a:rPr>
              <a:t>ponguru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FE131-4EBB-8349-8E08-9BEB6C4E794C}"/>
              </a:ext>
            </a:extLst>
          </p:cNvPr>
          <p:cNvSpPr txBox="1"/>
          <p:nvPr/>
        </p:nvSpPr>
        <p:spPr>
          <a:xfrm>
            <a:off x="5814138" y="4731990"/>
            <a:ext cx="20667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350" err="1">
                <a:solidFill>
                  <a:schemeClr val="bg1"/>
                </a:solidFill>
              </a:rPr>
              <a:t>Ponnurangam.kumaraguru</a:t>
            </a: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BFD7C-1D83-9A42-8206-8E4E834F6BE3}"/>
              </a:ext>
            </a:extLst>
          </p:cNvPr>
          <p:cNvSpPr txBox="1"/>
          <p:nvPr/>
        </p:nvSpPr>
        <p:spPr>
          <a:xfrm>
            <a:off x="2267744" y="2447184"/>
            <a:ext cx="4519747" cy="1400383"/>
          </a:xfrm>
          <a:prstGeom prst="rect">
            <a:avLst/>
          </a:prstGeom>
          <a:noFill/>
          <a:ln>
            <a:solidFill>
              <a:srgbClr val="33A4F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IN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IN" sz="2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Ponnurangam</a:t>
            </a:r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2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Kumaraguru</a:t>
            </a:r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(“PK”)</a:t>
            </a:r>
          </a:p>
          <a:p>
            <a:pPr algn="ctr"/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IN" sz="20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ProfGiri</a:t>
            </a:r>
            <a:r>
              <a: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@ IIIT Hyderabad</a:t>
            </a:r>
            <a:br>
              <a:rPr lang="en-IN"/>
            </a:br>
            <a:endParaRPr lang="en-US" sz="900">
              <a:solidFill>
                <a:schemeClr val="bg1">
                  <a:lumMod val="75000"/>
                </a:schemeClr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9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161D-F045-B846-9B13-72672DB1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Improvement in AI capabilities: Your list? Your life time?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2C93-342A-4A4B-9961-66C15AAF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912CB-B9A7-694A-B3BF-324F16220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9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161D-F045-B846-9B13-72672DB1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in AI capabilities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2C93-342A-4A4B-9961-66C15AAF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A3AC8378-7B90-CB40-949F-AE6560C5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8649"/>
            <a:ext cx="4525955" cy="36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161D-F045-B846-9B13-72672DB1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in AI capabilities: Your list?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2C93-342A-4A4B-9961-66C15AAF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A09E20-C7D7-094B-BD46-34D50494B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Transportation</a:t>
            </a:r>
          </a:p>
          <a:p>
            <a:pPr marL="0" indent="0">
              <a:buNone/>
            </a:pPr>
            <a:r>
              <a:rPr lang="en-US" dirty="0"/>
              <a:t>Healthcare</a:t>
            </a:r>
          </a:p>
          <a:p>
            <a:pPr marL="0" indent="0">
              <a:buNone/>
            </a:pPr>
            <a:r>
              <a:rPr lang="en-US" dirty="0"/>
              <a:t>Banking</a:t>
            </a:r>
          </a:p>
          <a:p>
            <a:pPr marL="0" indent="0">
              <a:buNone/>
            </a:pPr>
            <a:r>
              <a:rPr lang="en-US" dirty="0"/>
              <a:t>Entertainment</a:t>
            </a:r>
          </a:p>
          <a:p>
            <a:pPr marL="0" indent="0">
              <a:buNone/>
            </a:pPr>
            <a:r>
              <a:rPr lang="en-US" dirty="0"/>
              <a:t>E-Commerce</a:t>
            </a:r>
          </a:p>
          <a:p>
            <a:pPr marL="0" indent="0">
              <a:buNone/>
            </a:pPr>
            <a:r>
              <a:rPr lang="en-US" dirty="0"/>
              <a:t>Education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0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89E1-1567-3944-BAD2-C6134C95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45761-AA0A-8247-A252-B43731F4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5F8781-8A29-4879-8FB8-D7566F489B5B}"/>
              </a:ext>
            </a:extLst>
          </p:cNvPr>
          <p:cNvSpPr txBox="1">
            <a:spLocks/>
          </p:cNvSpPr>
          <p:nvPr/>
        </p:nvSpPr>
        <p:spPr>
          <a:xfrm>
            <a:off x="4001237" y="4046935"/>
            <a:ext cx="513771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Deadline: 23:59hrs, Jan 6   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53E410-7945-4E42-B448-80DC53BA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287655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dirty="0"/>
              <a:t>Your submissions?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	3 KEY takeaways</a:t>
            </a:r>
          </a:p>
          <a:p>
            <a:pPr marL="0" indent="0">
              <a:buNone/>
            </a:pPr>
            <a:r>
              <a:rPr lang="en-IN" dirty="0"/>
              <a:t>	(didn’t) agree</a:t>
            </a:r>
            <a:br>
              <a:rPr lang="en-IN" dirty="0"/>
            </a:br>
            <a:endParaRPr lang="en-US" dirty="0"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38EB64A-F679-D549-A5C5-4EA90160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20" t="12681" r="9240" b="11759"/>
          <a:stretch/>
        </p:blipFill>
        <p:spPr>
          <a:xfrm>
            <a:off x="4082142" y="593722"/>
            <a:ext cx="4259035" cy="3453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307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41A3-C73E-B04E-9497-1F0E6DD0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responses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2590C-C3F4-E246-9D30-0E7BCAB9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Calibri"/>
              </a:rPr>
              <a:t>Why taking this course in a couple of lines </a:t>
            </a:r>
          </a:p>
          <a:p>
            <a:pPr marL="0" indent="0">
              <a:buNone/>
            </a:pPr>
            <a:r>
              <a:rPr lang="en-US" dirty="0"/>
              <a:t>What do you want to get out of the class?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F8F04-F4EB-EA49-A5E4-D6FF04B0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7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F530F-1C3C-DC40-BFFF-CF4BF763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2E8616A1-815D-A243-8158-25E3A3D9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33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0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F530F-1C3C-DC40-BFFF-CF4BF763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2E8616A1-815D-A243-8158-25E3A3D9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1" y="0"/>
            <a:ext cx="4273359" cy="5143500"/>
          </a:xfrm>
          <a:prstGeom prst="rect">
            <a:avLst/>
          </a:prstGeom>
        </p:spPr>
      </p:pic>
      <p:pic>
        <p:nvPicPr>
          <p:cNvPr id="5" name="Picture 4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646EC529-6B30-BE47-889A-3CEAA7C7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831" y="0"/>
            <a:ext cx="38759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0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BC7C-5EEE-1841-93AC-E38E83DF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current situation?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D587-BDDD-E046-8479-4CBA140E0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Hard to differentiate between AI &amp; Human </a:t>
            </a:r>
          </a:p>
          <a:p>
            <a:pPr marL="0" indent="0">
              <a:buNone/>
            </a:pPr>
            <a:r>
              <a:rPr lang="en-US" dirty="0"/>
              <a:t>How did we get here? </a:t>
            </a:r>
          </a:p>
          <a:p>
            <a:pPr marL="0" indent="0">
              <a:buNone/>
            </a:pPr>
            <a:r>
              <a:rPr lang="en-US" dirty="0"/>
              <a:t>	Scaling up algorithms </a:t>
            </a:r>
          </a:p>
          <a:p>
            <a:pPr marL="0" indent="0">
              <a:buNone/>
            </a:pPr>
            <a:r>
              <a:rPr lang="en-US" dirty="0"/>
              <a:t>	Scaling up data for training </a:t>
            </a:r>
          </a:p>
          <a:p>
            <a:pPr marL="0" indent="0">
              <a:buNone/>
            </a:pPr>
            <a:r>
              <a:rPr lang="en-US" dirty="0"/>
              <a:t>	Increasing computing capabilities </a:t>
            </a:r>
          </a:p>
          <a:p>
            <a:pPr marL="0" indent="0">
              <a:buNone/>
            </a:pPr>
            <a:r>
              <a:rPr lang="en-US" dirty="0"/>
              <a:t>Not many predicted that we would have these advancements  </a:t>
            </a:r>
          </a:p>
          <a:p>
            <a:pPr marL="0" indent="0">
              <a:buNone/>
            </a:pPr>
            <a:r>
              <a:rPr lang="en-US" dirty="0"/>
              <a:t>Worry about AI overtaking Human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87B51-BE30-544D-B424-777B2F36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3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621F-FA6F-704D-B8DD-ABB94E91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Any questions?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7610-A364-7542-8051-2DC938D7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3A7A9-88FC-7843-965F-0E1CA67F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4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9841-F33D-44F0-8DC9-5567E7E2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Bibliography / Acknowledgements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154A-FD89-4DB8-86B8-98A4A06C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4C948-4802-F44B-B230-28AB32DF6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https://medium.com/@richardcngo/visualizing-the-deep-learning-revolution-722098eb9c5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043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D1AE-3456-D546-A9D6-3D70C55C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4F2D-1EC9-7943-84F9-1DA50464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C0-1: Students will recognize possible harms that can be caused by modern AI capabilities </a:t>
            </a:r>
          </a:p>
          <a:p>
            <a:pPr marL="0" indent="0">
              <a:buNone/>
            </a:pPr>
            <a:r>
              <a:rPr lang="en-US" dirty="0"/>
              <a:t>C0-2: Students will learn to reason about various perspectives on the trajectory of AI development and proliferation </a:t>
            </a:r>
          </a:p>
          <a:p>
            <a:pPr marL="0" indent="0">
              <a:buNone/>
            </a:pPr>
            <a:r>
              <a:rPr lang="en-US" dirty="0"/>
              <a:t>C0-3: Students will learn about latest research agendas towards making AI systems safer</a:t>
            </a:r>
          </a:p>
          <a:p>
            <a:pPr marL="0" indent="0">
              <a:buNone/>
            </a:pPr>
            <a:r>
              <a:rPr lang="en-US" dirty="0"/>
              <a:t>C0-4: Students will be able to design and run experiments for understanding capabilities of current AI systems.</a:t>
            </a:r>
          </a:p>
          <a:p>
            <a:pPr marL="0" indent="0">
              <a:buNone/>
            </a:pPr>
            <a:r>
              <a:rPr lang="en-US" dirty="0"/>
              <a:t>C0-5: Students will conduct, develop, and practice the techniques needed to make AI systems safer  through course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12A1-C0B0-4949-AE23-B533F15F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0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9CC50-6CA8-134D-AD9B-CD355416AB23}"/>
              </a:ext>
            </a:extLst>
          </p:cNvPr>
          <p:cNvSpPr txBox="1"/>
          <p:nvPr/>
        </p:nvSpPr>
        <p:spPr>
          <a:xfrm>
            <a:off x="2101646" y="411510"/>
            <a:ext cx="148207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pk.profgiri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0C6FF-11A9-D043-B9E4-8F4F64091486}"/>
              </a:ext>
            </a:extLst>
          </p:cNvPr>
          <p:cNvSpPr txBox="1"/>
          <p:nvPr/>
        </p:nvSpPr>
        <p:spPr>
          <a:xfrm>
            <a:off x="2789802" y="1149519"/>
            <a:ext cx="3579185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Ponnurangam.kumaraguru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5D71F-A71E-674F-8007-0CFECC4AF691}"/>
              </a:ext>
            </a:extLst>
          </p:cNvPr>
          <p:cNvSpPr txBox="1"/>
          <p:nvPr/>
        </p:nvSpPr>
        <p:spPr>
          <a:xfrm>
            <a:off x="3356329" y="1851597"/>
            <a:ext cx="1734770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>
                <a:solidFill>
                  <a:schemeClr val="bg1"/>
                </a:solidFill>
                <a:latin typeface="+mj-lt"/>
                <a:ea typeface="+mj-ea"/>
                <a:cs typeface="+mj-cs"/>
              </a:rPr>
              <a:t>/in/</a:t>
            </a:r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ponguru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5EEF1-36B2-CC47-9105-3B25F3B8AED2}"/>
              </a:ext>
            </a:extLst>
          </p:cNvPr>
          <p:cNvSpPr txBox="1"/>
          <p:nvPr/>
        </p:nvSpPr>
        <p:spPr>
          <a:xfrm>
            <a:off x="3857108" y="2553675"/>
            <a:ext cx="126829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ponguru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06B9E-89F9-CB4B-BA0A-A4CF9BCA738E}"/>
              </a:ext>
            </a:extLst>
          </p:cNvPr>
          <p:cNvSpPr txBox="1"/>
          <p:nvPr/>
        </p:nvSpPr>
        <p:spPr>
          <a:xfrm>
            <a:off x="4214368" y="3255753"/>
            <a:ext cx="2430345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75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pk.guru@iiit.ac.in</a:t>
            </a:r>
            <a:endParaRPr lang="en-US" sz="2475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2D4E9-2F7B-A748-8F5C-01DB6B64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23" y="3335848"/>
            <a:ext cx="388030" cy="388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04E53-1AE6-F744-B4A2-21C60E27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10" y="1144687"/>
            <a:ext cx="473510" cy="473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0A3FC0-114C-9B4F-BB37-4A54C4040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523" y="411510"/>
            <a:ext cx="450123" cy="450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6C4E30-845C-C946-9DCC-C466F0991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044" y="1839904"/>
            <a:ext cx="473510" cy="4735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B29DD3-365B-7D46-B642-50FA6550E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330" y="2571750"/>
            <a:ext cx="450124" cy="450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E62B1B-8DFF-9F44-8AD2-F198FD2D19BA}"/>
              </a:ext>
            </a:extLst>
          </p:cNvPr>
          <p:cNvSpPr txBox="1"/>
          <p:nvPr/>
        </p:nvSpPr>
        <p:spPr>
          <a:xfrm>
            <a:off x="251520" y="2859782"/>
            <a:ext cx="2670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highlight>
                  <a:srgbClr val="C0C0C0"/>
                </a:highlight>
              </a:rPr>
              <a:t>Thank you </a:t>
            </a:r>
          </a:p>
          <a:p>
            <a:r>
              <a:rPr lang="en-US" sz="3600">
                <a:highlight>
                  <a:srgbClr val="C0C0C0"/>
                </a:highlight>
              </a:rPr>
              <a:t>for attending the class!!!  </a:t>
            </a:r>
          </a:p>
        </p:txBody>
      </p:sp>
    </p:spTree>
    <p:extLst>
      <p:ext uri="{BB962C8B-B14F-4D97-AF65-F5344CB8AC3E}">
        <p14:creationId xmlns:p14="http://schemas.microsoft.com/office/powerpoint/2010/main" val="355943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D1AE-3456-D546-A9D6-3D70C55C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Pedagogy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4F2D-1EC9-7943-84F9-1DA50464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fontAlgn="base">
              <a:buNone/>
            </a:pPr>
            <a:r>
              <a:rPr lang="en-IN" sz="2400" dirty="0"/>
              <a:t>Learning </a:t>
            </a:r>
          </a:p>
          <a:p>
            <a:pPr marL="342900" lvl="1" indent="0" fontAlgn="base">
              <a:buNone/>
            </a:pPr>
            <a:r>
              <a:rPr lang="en-IN" dirty="0"/>
              <a:t>Lectures </a:t>
            </a:r>
          </a:p>
          <a:p>
            <a:pPr marL="342900" lvl="1" indent="0" fontAlgn="base">
              <a:buNone/>
            </a:pPr>
            <a:r>
              <a:rPr lang="en-IN" dirty="0"/>
              <a:t>Reading research papers</a:t>
            </a:r>
          </a:p>
          <a:p>
            <a:pPr marL="342900" lvl="1" indent="0" fontAlgn="base">
              <a:buNone/>
            </a:pPr>
            <a:r>
              <a:rPr lang="en-IN" dirty="0"/>
              <a:t>Class participation: questions, discussions</a:t>
            </a:r>
          </a:p>
          <a:p>
            <a:pPr marL="342900" lvl="1" indent="0" fontAlgn="base">
              <a:buNone/>
            </a:pPr>
            <a:r>
              <a:rPr lang="en-IN" dirty="0"/>
              <a:t>Tutorials </a:t>
            </a:r>
          </a:p>
          <a:p>
            <a:pPr marL="342900" lvl="1" indent="0" fontAlgn="base">
              <a:buNone/>
            </a:pPr>
            <a:r>
              <a:rPr lang="en-IN" dirty="0"/>
              <a:t>Online discussion: Moodle </a:t>
            </a:r>
            <a:endParaRPr lang="en-IN" dirty="0">
              <a:cs typeface="Calibri"/>
            </a:endParaRPr>
          </a:p>
          <a:p>
            <a:pPr marL="0" indent="0" fontAlgn="base">
              <a:buNone/>
            </a:pPr>
            <a:r>
              <a:rPr lang="en-IN" sz="2400" dirty="0"/>
              <a:t>Learning by doing </a:t>
            </a:r>
          </a:p>
          <a:p>
            <a:pPr marL="342900" lvl="1" indent="0" fontAlgn="base">
              <a:buNone/>
            </a:pPr>
            <a:r>
              <a:rPr lang="en-IN" dirty="0"/>
              <a:t>Course project </a:t>
            </a:r>
          </a:p>
          <a:p>
            <a:pPr marL="342900" lvl="1" indent="0" fontAlgn="base">
              <a:buNone/>
            </a:pPr>
            <a:r>
              <a:rPr lang="en-IN" dirty="0"/>
              <a:t>Real world issues </a:t>
            </a:r>
          </a:p>
          <a:p>
            <a:pPr marL="342900" lvl="1" indent="0" fontAlgn="base">
              <a:buNone/>
            </a:pPr>
            <a:r>
              <a:rPr lang="en-IN" dirty="0"/>
              <a:t>Interdisciplinary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12A1-C0B0-4949-AE23-B533F15F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690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2D0D-51CC-2A4A-951E-C2ED82CF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Grading, Relative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20651E-1777-A348-9B5C-40D93C9D8D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370013"/>
          <a:ext cx="7886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252992843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04604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 of Evaluation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Weightage (in %)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Quiz-II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5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Assignments (2)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2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 report + Blog + Video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[6 + 2 + 2]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9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35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Mid-term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1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Activity / Tutorial-Follow-ups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912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ACAF8-67FF-3349-8668-EE5CE47C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9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C7C0-196C-5144-9C9C-A01E79A6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E6B0C-E188-FD41-808E-2A9912FB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review every 4 weeks</a:t>
            </a:r>
          </a:p>
          <a:p>
            <a:pPr marL="0" indent="0">
              <a:buNone/>
            </a:pPr>
            <a:r>
              <a:rPr lang="en-US" dirty="0"/>
              <a:t>	Total of 4 reviews </a:t>
            </a:r>
          </a:p>
          <a:p>
            <a:pPr marL="0" indent="0">
              <a:buNone/>
            </a:pPr>
            <a:r>
              <a:rPr lang="en-US" dirty="0"/>
              <a:t>	5 + 5 + 5 + 15 marks </a:t>
            </a:r>
          </a:p>
          <a:p>
            <a:pPr marL="0" indent="0">
              <a:buNone/>
            </a:pPr>
            <a:r>
              <a:rPr lang="en-US" dirty="0"/>
              <a:t>External evaluators for the projects (preferably mid &amp; final)  </a:t>
            </a:r>
          </a:p>
          <a:p>
            <a:pPr marL="0" indent="0">
              <a:buNone/>
            </a:pPr>
            <a:r>
              <a:rPr lang="en-US" dirty="0"/>
              <a:t>If things work out well, you can continue working on the project through the summer / fall semester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743E4-AADA-CC43-872E-646F780D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3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C078-DA87-F746-B33B-E2D686F3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Moodle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B8A47-7ECF-8F4E-A037-4BB405B3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We will use Moodle for all content sharing – slides, HWs, announcements, clarifications, etc.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588DA-EE8F-2945-945A-FCB6CA58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9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5515-1883-0343-B315-47D5EB58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 that we will cover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4F7A-BDAA-9E4B-A4B2-E1BDC8D7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A menu for a restaurant&#10;&#10;Description automatically generated with low confidence">
            <a:extLst>
              <a:ext uri="{FF2B5EF4-FFF2-40B4-BE49-F238E27FC236}">
                <a16:creationId xmlns:a16="http://schemas.microsoft.com/office/drawing/2014/main" id="{34DEF385-15B3-0B40-9206-E0FF5A64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11510"/>
            <a:ext cx="3475930" cy="3774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B78D6-974C-FC44-9E3A-BFC23A6E2EBF}"/>
              </a:ext>
            </a:extLst>
          </p:cNvPr>
          <p:cNvSpPr txBox="1"/>
          <p:nvPr/>
        </p:nvSpPr>
        <p:spPr>
          <a:xfrm>
            <a:off x="5562468" y="4346164"/>
            <a:ext cx="34740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/>
              <a:t>https://</a:t>
            </a:r>
            <a:r>
              <a:rPr lang="en-US" sz="700" err="1"/>
              <a:t>www.dineout.co.in</a:t>
            </a:r>
            <a:r>
              <a:rPr lang="en-US" sz="700"/>
              <a:t>/</a:t>
            </a:r>
            <a:r>
              <a:rPr lang="en-US" sz="700" err="1"/>
              <a:t>hyderabad</a:t>
            </a:r>
            <a:r>
              <a:rPr lang="en-US" sz="700"/>
              <a:t>/chutneys-madhapur-west-hyderabad-11747/menu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C89E0F-A59E-AC41-A7C4-50EB5AE6F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Introduction to AI Capabilities and Risks</a:t>
            </a:r>
          </a:p>
          <a:p>
            <a:pPr marL="0" indent="0">
              <a:buNone/>
            </a:pPr>
            <a:r>
              <a:rPr lang="en-US"/>
              <a:t>Adversarial Robustness</a:t>
            </a:r>
          </a:p>
          <a:p>
            <a:pPr marL="0" indent="0">
              <a:buNone/>
            </a:pPr>
            <a:r>
              <a:rPr lang="en-US"/>
              <a:t>Transparency</a:t>
            </a:r>
          </a:p>
          <a:p>
            <a:pPr marL="0" indent="0">
              <a:buNone/>
            </a:pPr>
            <a:r>
              <a:rPr lang="en-US"/>
              <a:t>Artificial General Intelligence</a:t>
            </a:r>
          </a:p>
          <a:p>
            <a:pPr marL="0" indent="0">
              <a:buNone/>
            </a:pPr>
            <a:r>
              <a:rPr lang="en-US"/>
              <a:t>AI Governance and Career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36578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5293-62EC-4588-A86A-FCDDA628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Who you are?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ECD2-2A52-40D9-9CD4-E7F735C0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You name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Your program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Why taking this course in a couple of lines </a:t>
            </a:r>
          </a:p>
          <a:p>
            <a:pPr marL="342900" lvl="1" indent="0">
              <a:buNone/>
            </a:pPr>
            <a:r>
              <a:rPr lang="en-US" dirty="0">
                <a:cs typeface="Calibri"/>
              </a:rPr>
              <a:t>Lets discuss a few of these after you are done </a:t>
            </a:r>
          </a:p>
          <a:p>
            <a:pPr marL="0" indent="0">
              <a:buNone/>
            </a:pPr>
            <a:r>
              <a:rPr lang="en-US" dirty="0"/>
              <a:t>What do you want to get out of the class?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Write in the paper, with your name and Roll #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BF5EF-411D-45DD-8966-6EFCF0E8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3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F8E-6115-F447-9B80-0C51E361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0E12-FC9E-5642-B01B-5F781A2F8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21F54-580D-1F4F-B6A1-2D33F1EA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19224-340E-4140-A4D7-BC85D10498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02825"/>
      </p:ext>
    </p:extLst>
  </p:cSld>
  <p:clrMapOvr>
    <a:masterClrMapping/>
  </p:clrMapOvr>
</p:sld>
</file>

<file path=ppt/theme/theme1.xml><?xml version="1.0" encoding="utf-8"?>
<a:theme xmlns:a="http://schemas.openxmlformats.org/drawingml/2006/main" name="DC-PPT-Style2-Widescree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8391</TotalTime>
  <Words>529</Words>
  <Application>Microsoft Office PowerPoint</Application>
  <PresentationFormat>On-screen Show (16:9)</PresentationFormat>
  <Paragraphs>117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DC-PPT-Style2-Widescreen</vt:lpstr>
      <vt:lpstr>CS7.405 Responsible &amp; Safe AI Systems</vt:lpstr>
      <vt:lpstr>Post Conditions</vt:lpstr>
      <vt:lpstr>Pedagogy</vt:lpstr>
      <vt:lpstr>Grading, Relative </vt:lpstr>
      <vt:lpstr>Project evaluation </vt:lpstr>
      <vt:lpstr>Moodle  </vt:lpstr>
      <vt:lpstr>Topics that we will cover </vt:lpstr>
      <vt:lpstr>Who you are? </vt:lpstr>
      <vt:lpstr>This Lecture </vt:lpstr>
      <vt:lpstr>Improvement in AI capabilities: Your list? Your life time?   </vt:lpstr>
      <vt:lpstr>Improvement in AI capabilities </vt:lpstr>
      <vt:lpstr>Improvement in AI capabilities: Your list? </vt:lpstr>
      <vt:lpstr>Activity #1</vt:lpstr>
      <vt:lpstr>Your responses </vt:lpstr>
      <vt:lpstr>PowerPoint Presentation</vt:lpstr>
      <vt:lpstr>PowerPoint Presentation</vt:lpstr>
      <vt:lpstr>What is the current situation? </vt:lpstr>
      <vt:lpstr>Any questions? </vt:lpstr>
      <vt:lpstr>Bibliography / Acknowledgements </vt:lpstr>
      <vt:lpstr>PowerPoint Presentation</vt:lpstr>
    </vt:vector>
  </TitlesOfParts>
  <Company>Carnegie Mellon University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PreCog</dc:title>
  <dc:creator>P K</dc:creator>
  <cp:lastModifiedBy>Ponnurangam Kumaraguru</cp:lastModifiedBy>
  <cp:revision>3</cp:revision>
  <cp:lastPrinted>2022-01-04T05:53:04Z</cp:lastPrinted>
  <dcterms:created xsi:type="dcterms:W3CDTF">2015-01-21T16:30:43Z</dcterms:created>
  <dcterms:modified xsi:type="dcterms:W3CDTF">2024-02-01T05:52:21Z</dcterms:modified>
</cp:coreProperties>
</file>